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445" r:id="rId3"/>
    <p:sldId id="257" r:id="rId4"/>
    <p:sldId id="446" r:id="rId5"/>
    <p:sldId id="447" r:id="rId6"/>
    <p:sldId id="260" r:id="rId7"/>
    <p:sldId id="261" r:id="rId8"/>
    <p:sldId id="276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275" r:id="rId17"/>
    <p:sldId id="262" r:id="rId18"/>
    <p:sldId id="263" r:id="rId19"/>
    <p:sldId id="278" r:id="rId20"/>
    <p:sldId id="277" r:id="rId21"/>
    <p:sldId id="279" r:id="rId22"/>
    <p:sldId id="280" r:id="rId23"/>
    <p:sldId id="264" r:id="rId24"/>
    <p:sldId id="282" r:id="rId25"/>
    <p:sldId id="283" r:id="rId26"/>
    <p:sldId id="328" r:id="rId27"/>
    <p:sldId id="284" r:id="rId28"/>
    <p:sldId id="285" r:id="rId29"/>
    <p:sldId id="286" r:id="rId30"/>
    <p:sldId id="265" r:id="rId31"/>
    <p:sldId id="287" r:id="rId32"/>
    <p:sldId id="288" r:id="rId33"/>
    <p:sldId id="266" r:id="rId34"/>
    <p:sldId id="289" r:id="rId35"/>
    <p:sldId id="290" r:id="rId36"/>
    <p:sldId id="291" r:id="rId37"/>
    <p:sldId id="292" r:id="rId38"/>
    <p:sldId id="268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76471"/>
  </p:normalViewPr>
  <p:slideViewPr>
    <p:cSldViewPr snapToGrid="0">
      <p:cViewPr varScale="1">
        <p:scale>
          <a:sx n="81" d="100"/>
          <a:sy n="81" d="100"/>
        </p:scale>
        <p:origin x="1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9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 error can be used to compute </a:t>
            </a:r>
            <a:r>
              <a:rPr lang="en-US" i="1" dirty="0"/>
              <a:t>confidence intervals</a:t>
            </a:r>
            <a:r>
              <a:rPr lang="en-US" dirty="0"/>
              <a:t>, a range of values that we believe with some level of confidence contain the true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3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9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8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there </a:t>
            </a:r>
            <a:r>
              <a:rPr lang="en-US" i="1" dirty="0"/>
              <a:t>is a relationship</a:t>
            </a:r>
            <a:r>
              <a:rPr lang="en-US" dirty="0"/>
              <a:t>, we probably want to know how well the model captures it</a:t>
            </a:r>
          </a:p>
          <a:p>
            <a:r>
              <a:rPr lang="en-US" dirty="0"/>
              <a:t>We’ve seen one measure: RSE is (roughly) the amount the response will deviate from the </a:t>
            </a:r>
            <a:r>
              <a:rPr lang="en-US" i="1" dirty="0"/>
              <a:t>true</a:t>
            </a:r>
            <a:r>
              <a:rPr lang="en-US" dirty="0"/>
              <a:t> regression line</a:t>
            </a:r>
          </a:p>
          <a:p>
            <a:r>
              <a:rPr lang="en-US" dirty="0"/>
              <a:t>RSE is an </a:t>
            </a:r>
            <a:r>
              <a:rPr lang="en-US" b="1" dirty="0"/>
              <a:t>absolute</a:t>
            </a:r>
            <a:r>
              <a:rPr lang="en-US" dirty="0"/>
              <a:t> measure, given in the same units as the response variable</a:t>
            </a:r>
          </a:p>
          <a:p>
            <a:r>
              <a:rPr lang="en-US" dirty="0"/>
              <a:t>Question: how do you know what a “good” RSE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only talked about the effect of one variable</a:t>
            </a:r>
          </a:p>
          <a:p>
            <a:r>
              <a:rPr lang="en-US" b="1" dirty="0"/>
              <a:t>Question</a:t>
            </a:r>
            <a:r>
              <a:rPr lang="en-US" dirty="0"/>
              <a:t>: how do we handle multiple predictors?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09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8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fit a MLR model to the advertising data, we get the following least-squares coefficients</a:t>
            </a:r>
          </a:p>
          <a:p>
            <a:r>
              <a:rPr lang="en-US" dirty="0"/>
              <a:t>What does this tell us?</a:t>
            </a:r>
            <a:r>
              <a:rPr lang="en-US" baseline="0" dirty="0"/>
              <a:t> </a:t>
            </a:r>
            <a:r>
              <a:rPr lang="en-US" dirty="0"/>
              <a:t>Anything unexpected?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it make sense for the MLR to indicate no effect of newspaper advertising on sales?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this match what we saw when we looked at radio alone?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14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correlation between all the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3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know that at least one predictor has an effect: which one(s) is it?</a:t>
            </a:r>
          </a:p>
          <a:p>
            <a:r>
              <a:rPr lang="en-US" dirty="0"/>
              <a:t>Determining which predictors are associated with the response is referred to as </a:t>
            </a:r>
            <a:r>
              <a:rPr lang="en-US" i="1" dirty="0"/>
              <a:t>variable selection</a:t>
            </a:r>
            <a:endParaRPr lang="en-US" dirty="0"/>
          </a:p>
          <a:p>
            <a:r>
              <a:rPr lang="en-US" dirty="0"/>
              <a:t>I’ll hint at some classic approaches today, and go into more detail when we get to Ch.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2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practice: coefficients are unknown</a:t>
            </a:r>
          </a:p>
          <a:p>
            <a:r>
              <a:rPr lang="en-US" dirty="0"/>
              <a:t>Before we can use the linear model to </a:t>
            </a:r>
            <a:r>
              <a:rPr lang="en-US" i="1" dirty="0"/>
              <a:t>predict</a:t>
            </a:r>
            <a:r>
              <a:rPr lang="en-US" dirty="0"/>
              <a:t> future response values, we need to estimate them from the data:</a:t>
            </a:r>
            <a:endParaRPr lang="en-US" i="1" dirty="0"/>
          </a:p>
          <a:p>
            <a:r>
              <a:rPr lang="en-US" dirty="0"/>
              <a:t>Our goal: find </a:t>
            </a:r>
            <a:r>
              <a:rPr lang="en-US" i="1" dirty="0"/>
              <a:t>estimated</a:t>
            </a:r>
            <a:r>
              <a:rPr lang="en-US" dirty="0"/>
              <a:t> coefficients        and        so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8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 sum of squares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sets of observations will produce different estimated coefficients</a:t>
            </a:r>
          </a:p>
          <a:p>
            <a:pPr lvl="1"/>
            <a:r>
              <a:rPr lang="en-US" dirty="0" err="1"/>
              <a:t>Avg</a:t>
            </a:r>
            <a:r>
              <a:rPr lang="en-US" dirty="0"/>
              <a:t>(</a:t>
            </a:r>
            <a:r>
              <a:rPr lang="en-US" i="1" dirty="0"/>
              <a:t>huge number of samples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perfect!</a:t>
            </a:r>
            <a:endParaRPr lang="en-US" dirty="0"/>
          </a:p>
          <a:p>
            <a:pPr lvl="1"/>
            <a:r>
              <a:rPr lang="en-US" dirty="0"/>
              <a:t>Least-squares is an </a:t>
            </a:r>
            <a:r>
              <a:rPr lang="en-US" i="1" dirty="0"/>
              <a:t>unbiased estimator</a:t>
            </a:r>
            <a:r>
              <a:rPr lang="en-US" dirty="0"/>
              <a:t>: i.e. doesn’t systematically over- or under-estimate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reality, we usually don’t have a huge number of sample to average over</a:t>
            </a:r>
            <a:r>
              <a:rPr lang="is-IS" dirty="0"/>
              <a:t>… but</a:t>
            </a:r>
            <a:r>
              <a:rPr lang="en-US" dirty="0"/>
              <a:t> we still want to be able to predict</a:t>
            </a:r>
          </a:p>
          <a:p>
            <a:endParaRPr lang="en-US" dirty="0"/>
          </a:p>
          <a:p>
            <a:r>
              <a:rPr lang="en-US" dirty="0"/>
              <a:t>So how close are our estimated parameters?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2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0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84997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</p:txBody>
      </p:sp>
    </p:spTree>
    <p:extLst>
      <p:ext uri="{BB962C8B-B14F-4D97-AF65-F5344CB8AC3E}">
        <p14:creationId xmlns:p14="http://schemas.microsoft.com/office/powerpoint/2010/main" val="265544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7898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7545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443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there </a:t>
            </a:r>
            <a:r>
              <a:rPr lang="en-US" b="1" dirty="0"/>
              <a:t>synergy</a:t>
            </a:r>
            <a:r>
              <a:rPr lang="en-US" dirty="0"/>
              <a:t> among the advertising media?</a:t>
            </a:r>
          </a:p>
        </p:txBody>
      </p:sp>
    </p:spTree>
    <p:extLst>
      <p:ext uri="{BB962C8B-B14F-4D97-AF65-F5344CB8AC3E}">
        <p14:creationId xmlns:p14="http://schemas.microsoft.com/office/powerpoint/2010/main" val="344542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</a:t>
            </a:r>
            <a:r>
              <a:rPr lang="en-US" b="1" dirty="0"/>
              <a:t>strong</a:t>
            </a:r>
            <a:r>
              <a:rPr lang="en-US" dirty="0"/>
              <a:t> is the relationship?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</a:t>
            </a:r>
            <a:r>
              <a:rPr lang="en-US" b="1" dirty="0"/>
              <a:t>media</a:t>
            </a:r>
            <a:r>
              <a:rPr lang="en-US" dirty="0"/>
              <a:t> contribute to sales?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estimate the effect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accurately can we </a:t>
            </a:r>
            <a:r>
              <a:rPr lang="en-US" b="1" dirty="0"/>
              <a:t>predict future sales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 relationship </a:t>
            </a:r>
            <a:r>
              <a:rPr lang="en-US" b="1" dirty="0"/>
              <a:t>linear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there </a:t>
            </a:r>
            <a:r>
              <a:rPr lang="en-US" b="1" dirty="0"/>
              <a:t>synergy</a:t>
            </a:r>
            <a:r>
              <a:rPr lang="en-US" dirty="0"/>
              <a:t> among the advertising media?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869268" y="5248770"/>
            <a:ext cx="5693298" cy="952500"/>
            <a:chOff x="1372876" y="5410200"/>
            <a:chExt cx="5693298" cy="952500"/>
          </a:xfrm>
        </p:grpSpPr>
        <p:sp>
          <p:nvSpPr>
            <p:cNvPr id="11" name="TextBox 10"/>
            <p:cNvSpPr txBox="1"/>
            <p:nvPr/>
          </p:nvSpPr>
          <p:spPr>
            <a:xfrm>
              <a:off x="2363476" y="5470952"/>
              <a:ext cx="47026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Linear Regression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2876" y="5410200"/>
              <a:ext cx="952500" cy="95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197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Straightforward approach for predicting a </a:t>
            </a:r>
            <a:r>
              <a:rPr lang="en-US" b="1" dirty="0"/>
              <a:t>quantitative response </a:t>
            </a:r>
            <a:r>
              <a:rPr lang="en-US" dirty="0"/>
              <a:t>on the basis of a </a:t>
            </a:r>
            <a:r>
              <a:rPr lang="en-US" b="1" dirty="0"/>
              <a:t>single predictor</a:t>
            </a:r>
          </a:p>
          <a:p>
            <a:endParaRPr lang="en-US" dirty="0"/>
          </a:p>
          <a:p>
            <a:r>
              <a:rPr lang="en-US" b="1" dirty="0"/>
              <a:t>Assumption</a:t>
            </a:r>
            <a:r>
              <a:rPr lang="en-US" dirty="0"/>
              <a:t>: there is a (roughly) linear relationship between X (the predictor) and Y (the response)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891512" y="3633866"/>
            <a:ext cx="1513354" cy="584775"/>
            <a:chOff x="-1368091" y="4024621"/>
            <a:chExt cx="1513354" cy="584775"/>
          </a:xfrm>
        </p:grpSpPr>
        <p:sp>
          <p:nvSpPr>
            <p:cNvPr id="10" name="TextBox 9"/>
            <p:cNvSpPr txBox="1"/>
            <p:nvPr/>
          </p:nvSpPr>
          <p:spPr>
            <a:xfrm>
              <a:off x="-1368091" y="4024621"/>
              <a:ext cx="9525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response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-397221" y="4440030"/>
              <a:ext cx="542484" cy="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627116" y="4260369"/>
            <a:ext cx="2465784" cy="691638"/>
            <a:chOff x="-3203703" y="3266091"/>
            <a:chExt cx="2465784" cy="691638"/>
          </a:xfrm>
        </p:grpSpPr>
        <p:sp>
          <p:nvSpPr>
            <p:cNvPr id="14" name="TextBox 13"/>
            <p:cNvSpPr txBox="1"/>
            <p:nvPr/>
          </p:nvSpPr>
          <p:spPr>
            <a:xfrm>
              <a:off x="-3203703" y="3372954"/>
              <a:ext cx="1585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is approximately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modeled as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-1625917" y="3266091"/>
              <a:ext cx="887998" cy="310638"/>
            </a:xfrm>
            <a:prstGeom prst="bentConnector3">
              <a:avLst>
                <a:gd name="adj1" fmla="val 99878"/>
              </a:avLst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8320088" y="3024265"/>
            <a:ext cx="814647" cy="762000"/>
            <a:chOff x="-1530861" y="3810000"/>
            <a:chExt cx="814647" cy="762000"/>
          </a:xfrm>
        </p:grpSpPr>
        <p:sp>
          <p:nvSpPr>
            <p:cNvPr id="27" name="TextBox 26"/>
            <p:cNvSpPr txBox="1"/>
            <p:nvPr/>
          </p:nvSpPr>
          <p:spPr>
            <a:xfrm>
              <a:off x="-1530861" y="3810000"/>
              <a:ext cx="8146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“slope”</a:t>
              </a:r>
            </a:p>
          </p:txBody>
        </p:sp>
        <p:cxnSp>
          <p:nvCxnSpPr>
            <p:cNvPr id="28" name="Straight Arrow Connector 27"/>
            <p:cNvCxnSpPr>
              <a:stCxn id="27" idx="2"/>
            </p:cNvCxnSpPr>
            <p:nvPr/>
          </p:nvCxnSpPr>
          <p:spPr>
            <a:xfrm>
              <a:off x="-1123537" y="4148554"/>
              <a:ext cx="0" cy="42344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092901" y="3024265"/>
            <a:ext cx="1112805" cy="762000"/>
            <a:chOff x="-1679939" y="3653254"/>
            <a:chExt cx="1112805" cy="762000"/>
          </a:xfrm>
        </p:grpSpPr>
        <p:sp>
          <p:nvSpPr>
            <p:cNvPr id="33" name="TextBox 32"/>
            <p:cNvSpPr txBox="1"/>
            <p:nvPr/>
          </p:nvSpPr>
          <p:spPr>
            <a:xfrm>
              <a:off x="-1679939" y="3653254"/>
              <a:ext cx="11128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“intercept”</a:t>
              </a:r>
            </a:p>
          </p:txBody>
        </p:sp>
        <p:cxnSp>
          <p:nvCxnSpPr>
            <p:cNvPr id="34" name="Straight Arrow Connector 33"/>
            <p:cNvCxnSpPr>
              <a:stCxn id="33" idx="2"/>
            </p:cNvCxnSpPr>
            <p:nvPr/>
          </p:nvCxnSpPr>
          <p:spPr>
            <a:xfrm flipH="1">
              <a:off x="-1123537" y="3991808"/>
              <a:ext cx="1" cy="42344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507693" y="4383535"/>
            <a:ext cx="1676400" cy="774330"/>
            <a:chOff x="4495800" y="4724400"/>
            <a:chExt cx="1676400" cy="774330"/>
          </a:xfrm>
        </p:grpSpPr>
        <p:sp>
          <p:nvSpPr>
            <p:cNvPr id="20" name="TextBox 19"/>
            <p:cNvSpPr txBox="1"/>
            <p:nvPr/>
          </p:nvSpPr>
          <p:spPr>
            <a:xfrm>
              <a:off x="4531756" y="4913955"/>
              <a:ext cx="1553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 linear function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of the predictor</a:t>
              </a:r>
            </a:p>
          </p:txBody>
        </p:sp>
        <p:sp>
          <p:nvSpPr>
            <p:cNvPr id="36" name="Left Bracket 35"/>
            <p:cNvSpPr/>
            <p:nvPr/>
          </p:nvSpPr>
          <p:spPr>
            <a:xfrm rot="16200000">
              <a:off x="5240264" y="3979936"/>
              <a:ext cx="187472" cy="1676400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338887" y="3704113"/>
                <a:ext cx="3105108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887" y="3704113"/>
                <a:ext cx="3105108" cy="615553"/>
              </a:xfrm>
              <a:prstGeom prst="rect">
                <a:avLst/>
              </a:prstGeom>
              <a:blipFill>
                <a:blip r:embed="rId3"/>
                <a:stretch>
                  <a:fillRect l="-2857" r="-244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19344" y="5109467"/>
                <a:ext cx="534419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347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sales</a:t>
                </a:r>
                <a:r>
                  <a:rPr lang="en-US" sz="4000" dirty="0">
                    <a:solidFill>
                      <a:srgbClr val="003470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00347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solidFill>
                              <a:srgbClr val="00347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4000" i="1">
                            <a:solidFill>
                              <a:srgbClr val="00347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4000" i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sz="4000" b="1">
                        <a:solidFill>
                          <a:srgbClr val="00347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dirty="0">
                        <a:solidFill>
                          <a:srgbClr val="003470"/>
                        </a:solidFill>
                        <a:latin typeface="Courier New" charset="0"/>
                        <a:ea typeface="Courier New" charset="0"/>
                        <a:cs typeface="Courier New" charset="0"/>
                      </a:rPr>
                      <m:t>TV</m:t>
                    </m:r>
                  </m:oMath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44" y="5109467"/>
                <a:ext cx="5344194" cy="615553"/>
              </a:xfrm>
              <a:prstGeom prst="rect">
                <a:avLst/>
              </a:prstGeom>
              <a:blipFill>
                <a:blip r:embed="rId4"/>
                <a:stretch>
                  <a:fillRect l="-5687" t="-22449" b="-5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3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Reality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unknown</a:t>
                </a:r>
              </a:p>
              <a:p>
                <a:endParaRPr lang="en-US" dirty="0"/>
              </a:p>
              <a:p>
                <a:r>
                  <a:rPr lang="en-US" dirty="0"/>
                  <a:t>What we </a:t>
                </a:r>
                <a:r>
                  <a:rPr lang="en-US" b="1" dirty="0"/>
                  <a:t>do</a:t>
                </a:r>
                <a:r>
                  <a:rPr lang="en-US" dirty="0"/>
                  <a:t> know: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b="1" dirty="0"/>
                  <a:t>Goal</a:t>
                </a:r>
                <a:r>
                  <a:rPr lang="en-US" dirty="0"/>
                  <a:t>: find </a:t>
                </a:r>
                <a:r>
                  <a:rPr lang="en-US" i="1" dirty="0"/>
                  <a:t>estimated</a:t>
                </a:r>
                <a:r>
                  <a:rPr lang="en-US" dirty="0"/>
                  <a:t>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0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48104" y="3529014"/>
                <a:ext cx="630550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</a:rPr>
                        <m:t>, …, 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104" y="3529014"/>
                <a:ext cx="6305508" cy="492443"/>
              </a:xfrm>
              <a:prstGeom prst="rect">
                <a:avLst/>
              </a:prstGeom>
              <a:blipFill>
                <a:blip r:embed="rId11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86093" y="4876801"/>
                <a:ext cx="6305508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00347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93" y="4876801"/>
                <a:ext cx="6305508" cy="519245"/>
              </a:xfrm>
              <a:prstGeom prst="rect">
                <a:avLst/>
              </a:prstGeom>
              <a:blipFill>
                <a:blip r:embed="rId12"/>
                <a:stretch>
                  <a:fillRect t="-24390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421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6" descr="2.1b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" t="10356" r="67755" b="8634"/>
          <a:stretch/>
        </p:blipFill>
        <p:spPr>
          <a:xfrm>
            <a:off x="4276344" y="1362456"/>
            <a:ext cx="3646206" cy="51852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linear regression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2895600"/>
            <a:ext cx="1752600" cy="17905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990616" y="5039022"/>
            <a:ext cx="2590800" cy="0"/>
          </a:xfrm>
          <a:prstGeom prst="line">
            <a:avLst/>
          </a:prstGeom>
          <a:ln w="38100" cmpd="sng">
            <a:solidFill>
              <a:srgbClr val="00347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 rot="682721">
            <a:off x="5134496" y="4497102"/>
            <a:ext cx="762000" cy="762000"/>
          </a:xfrm>
          <a:prstGeom prst="arc">
            <a:avLst/>
          </a:prstGeom>
          <a:ln w="38100" cmpd="sng">
            <a:solidFill>
              <a:srgbClr val="00347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47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57801" y="5105400"/>
            <a:ext cx="4296633" cy="1066800"/>
            <a:chOff x="3733800" y="5105400"/>
            <a:chExt cx="4296633" cy="1066800"/>
          </a:xfrm>
        </p:grpSpPr>
        <p:sp>
          <p:nvSpPr>
            <p:cNvPr id="22" name="TextBox 21"/>
            <p:cNvSpPr txBox="1"/>
            <p:nvPr/>
          </p:nvSpPr>
          <p:spPr>
            <a:xfrm>
              <a:off x="3733800" y="5410200"/>
              <a:ext cx="1963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3470"/>
                  </a:solidFill>
                </a:rPr>
                <a:t>“pretty close”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62600" y="5105400"/>
              <a:ext cx="2467833" cy="830997"/>
              <a:chOff x="5562600" y="5105400"/>
              <a:chExt cx="2467833" cy="830997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5562600" y="5410200"/>
                <a:ext cx="914400" cy="304800"/>
              </a:xfrm>
              <a:prstGeom prst="straightConnector1">
                <a:avLst/>
              </a:prstGeom>
              <a:ln w="57150" cmpd="sng">
                <a:solidFill>
                  <a:srgbClr val="00347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481612" y="5105400"/>
                <a:ext cx="154882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minimizes </a:t>
                </a:r>
              </a:p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RSS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324600" y="5864423"/>
              <a:ext cx="16857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3470"/>
                  </a:solidFill>
                </a:rPr>
                <a:t>(other ways in Ch. 6)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79582" y="4289434"/>
            <a:ext cx="1182434" cy="749588"/>
            <a:chOff x="2055582" y="4289434"/>
            <a:chExt cx="1182434" cy="74958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780816" y="4886622"/>
              <a:ext cx="457200" cy="152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2055582" y="4289434"/>
                  <a:ext cx="803360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rgbClr val="00347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4000" dirty="0">
                    <a:solidFill>
                      <a:srgbClr val="00347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5582" y="4289434"/>
                  <a:ext cx="803360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9231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835013" y="4346004"/>
                <a:ext cx="79149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00347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rgbClr val="00347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00347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013" y="4346004"/>
                <a:ext cx="791499" cy="707886"/>
              </a:xfrm>
              <a:prstGeom prst="rect">
                <a:avLst/>
              </a:prstGeom>
              <a:blipFill>
                <a:blip r:embed="rId6"/>
                <a:stretch>
                  <a:fillRect l="-1111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4790488" y="2667000"/>
            <a:ext cx="2790928" cy="2386890"/>
          </a:xfrm>
          <a:prstGeom prst="line">
            <a:avLst/>
          </a:prstGeom>
          <a:ln w="76200" cap="rnd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 homework is out today! </a:t>
            </a:r>
          </a:p>
          <a:p>
            <a:r>
              <a:rPr lang="en-US" sz="2400" dirty="0"/>
              <a:t>Homework is a </a:t>
            </a:r>
            <a:r>
              <a:rPr lang="en-US" sz="2400" i="1" dirty="0"/>
              <a:t>week long </a:t>
            </a:r>
            <a:r>
              <a:rPr lang="en-US" sz="2400" dirty="0"/>
              <a:t>assignment; expect to spend 5-7 hours on it (this is standard for a college class)</a:t>
            </a:r>
          </a:p>
          <a:p>
            <a:endParaRPr lang="en-US" sz="2400" dirty="0"/>
          </a:p>
          <a:p>
            <a:r>
              <a:rPr lang="en-US" sz="2400" dirty="0"/>
              <a:t>Chapter 2.3 in the textbook has refreshers for R and Python </a:t>
            </a:r>
          </a:p>
        </p:txBody>
      </p:sp>
    </p:spTree>
    <p:extLst>
      <p:ext uri="{BB962C8B-B14F-4D97-AF65-F5344CB8AC3E}">
        <p14:creationId xmlns:p14="http://schemas.microsoft.com/office/powerpoint/2010/main" val="400641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Def. </a:t>
            </a:r>
            <a:r>
              <a:rPr lang="en-US" i="1" dirty="0"/>
              <a:t>residuals</a:t>
            </a:r>
            <a:r>
              <a:rPr lang="en-US" dirty="0"/>
              <a:t> and </a:t>
            </a:r>
            <a:r>
              <a:rPr lang="en-US" i="1" dirty="0"/>
              <a:t>RSS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33775" y="986028"/>
                <a:ext cx="82296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Back to our hypothetical model: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dirty="0"/>
                  <a:t>Def. </a:t>
                </a:r>
                <a:r>
                  <a:rPr lang="en-US" i="1" dirty="0"/>
                  <a:t>residual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sz="1000" dirty="0"/>
              </a:p>
              <a:p>
                <a:pPr marL="169863" indent="0" algn="ctr">
                  <a:spcBef>
                    <a:spcPts val="0"/>
                  </a:spcBef>
                  <a:buNone/>
                </a:pPr>
                <a:endParaRPr lang="en-US" sz="1600" dirty="0"/>
              </a:p>
              <a:p>
                <a:pPr marL="169863" indent="0" algn="ctr">
                  <a:spcBef>
                    <a:spcPts val="0"/>
                  </a:spcBef>
                  <a:buNone/>
                </a:pPr>
                <a:r>
                  <a:rPr lang="en-US" sz="1600" dirty="0"/>
                  <a:t>(difference between </a:t>
                </a:r>
                <a:r>
                  <a:rPr lang="en-US" sz="1600" i="1" dirty="0"/>
                  <a:t>observed</a:t>
                </a:r>
                <a:r>
                  <a:rPr lang="en-US" sz="1600" dirty="0"/>
                  <a:t> and </a:t>
                </a:r>
                <a:r>
                  <a:rPr lang="en-US" sz="1600" i="1" dirty="0"/>
                  <a:t>predicted</a:t>
                </a:r>
                <a:r>
                  <a:rPr lang="en-US" sz="1600" dirty="0"/>
                  <a:t> responses)</a:t>
                </a:r>
              </a:p>
              <a:p>
                <a:pPr marL="169863" indent="0" algn="ctr">
                  <a:spcBef>
                    <a:spcPts val="0"/>
                  </a:spcBef>
                  <a:buNone/>
                </a:pPr>
                <a:endParaRPr lang="en-US" dirty="0"/>
              </a:p>
              <a:p>
                <a:r>
                  <a:rPr lang="en-US" dirty="0"/>
                  <a:t>Def. </a:t>
                </a:r>
                <a:r>
                  <a:rPr lang="en-US" i="1" dirty="0"/>
                  <a:t>residual sum of squares (RSS)</a:t>
                </a:r>
                <a:r>
                  <a:rPr lang="en-US" dirty="0"/>
                  <a:t>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       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𝑅𝑆𝑆</m:t>
                    </m:r>
                    <m:r>
                      <a:rPr lang="en-US" sz="3200" i="1">
                        <a:latin typeface="Cambria Math" charset="0"/>
                      </a:rPr>
                      <m:t>= 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r>
                  <a:rPr lang="mr-IN" sz="3200" dirty="0"/>
                  <a:t>…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𝑛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     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𝑅𝑆𝑆</m:t>
                    </m:r>
                    <m:r>
                      <a:rPr lang="en-US" sz="32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r>
                  <a:rPr lang="mr-IN" sz="3200" dirty="0"/>
                  <a:t>…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+</m:t>
                    </m:r>
                  </m:oMath>
                </a14:m>
                <a:endParaRPr lang="en-US" sz="32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                                 </m:t>
                          </m:r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3775" y="986028"/>
                <a:ext cx="8229600" cy="4876800"/>
              </a:xfrm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9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RSS: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minimize RSS</a:t>
                </a:r>
              </a:p>
              <a:p>
                <a:endParaRPr lang="en-US" dirty="0"/>
              </a:p>
              <a:p>
                <a:r>
                  <a:rPr lang="en-US" dirty="0"/>
                  <a:t>Dusting off our calculus (or looking it up), minimizers are:</a:t>
                </a:r>
                <a:endParaRPr lang="en-US" sz="1000" i="1" dirty="0"/>
              </a:p>
              <a:p>
                <a:endParaRPr lang="en-US" sz="1000" i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is-IS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 dirty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mr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mr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is-IS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 dirty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200" i="1" dirty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 dirty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mr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200" i="1" dirty="0"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32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i="1" dirty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3200" i="1" dirty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    and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3200" dirty="0"/>
              </a:p>
              <a:p>
                <a:pPr marL="169863" indent="0">
                  <a:buNone/>
                </a:pPr>
                <a:endParaRPr lang="en-US" dirty="0"/>
              </a:p>
              <a:p>
                <a:pPr marL="169863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are the mean values of the sample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05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pic>
        <p:nvPicPr>
          <p:cNvPr id="4" name="Content Placeholder 3" descr="3.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-4398" b="7156"/>
          <a:stretch/>
        </p:blipFill>
        <p:spPr>
          <a:xfrm>
            <a:off x="3519488" y="920294"/>
            <a:ext cx="8305800" cy="50174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88" y="3888559"/>
            <a:ext cx="1371600" cy="140131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129089" y="2508704"/>
            <a:ext cx="3099977" cy="1752600"/>
            <a:chOff x="990600" y="2971800"/>
            <a:chExt cx="3099977" cy="1752600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990600" y="4038600"/>
              <a:ext cx="381000" cy="685800"/>
            </a:xfrm>
            <a:prstGeom prst="straightConnector1">
              <a:avLst/>
            </a:prstGeom>
            <a:ln w="7620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23702" y="2971800"/>
              <a:ext cx="2866875" cy="1200329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We’d expect to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sell about 7,033 units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sym typeface="Wingdings"/>
                </a:rPr>
                <a:t>without</a:t>
              </a:r>
              <a:r>
                <a:rPr lang="en-US" sz="2400" dirty="0">
                  <a:solidFill>
                    <a:srgbClr val="003470"/>
                  </a:solidFill>
                  <a:sym typeface="Wingdings"/>
                </a:rPr>
                <a:t> advertising</a:t>
              </a:r>
              <a:endParaRPr lang="en-US" sz="2400" dirty="0">
                <a:solidFill>
                  <a:srgbClr val="00347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82784" y="5861505"/>
            <a:ext cx="7143473" cy="461665"/>
            <a:chOff x="644295" y="6324600"/>
            <a:chExt cx="714347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43000" y="6324600"/>
                  <a:ext cx="66447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3470"/>
                      </a:solidFill>
                      <a:sym typeface="Wingdings"/>
                    </a:rPr>
                    <a:t>Every additional $1,000 </a:t>
                  </a:r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347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 </m:t>
                      </m:r>
                    </m:oMath>
                  </a14:m>
                  <a:r>
                    <a:rPr lang="en-US" sz="2400" dirty="0">
                      <a:solidFill>
                        <a:srgbClr val="003470"/>
                      </a:solidFill>
                      <a:sym typeface="Wingdings"/>
                    </a:rPr>
                    <a:t>47.5 additional units sold</a:t>
                  </a:r>
                  <a:endParaRPr lang="en-US" sz="2400" dirty="0">
                    <a:solidFill>
                      <a:srgbClr val="00347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00" y="6324600"/>
                  <a:ext cx="664476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333" t="-8108" r="-57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endCxn id="8" idx="1"/>
            </p:cNvCxnSpPr>
            <p:nvPr/>
          </p:nvCxnSpPr>
          <p:spPr>
            <a:xfrm>
              <a:off x="644295" y="6553200"/>
              <a:ext cx="498705" cy="2233"/>
            </a:xfrm>
            <a:prstGeom prst="straightConnector1">
              <a:avLst/>
            </a:prstGeom>
            <a:ln w="7620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52888" y="946993"/>
                <a:ext cx="18909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=7.0325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88" y="946993"/>
                <a:ext cx="1890902" cy="481670"/>
              </a:xfrm>
              <a:prstGeom prst="rect">
                <a:avLst/>
              </a:prstGeom>
              <a:blipFill>
                <a:blip r:embed="rId5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2888" y="1417434"/>
                <a:ext cx="1883784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=0.0475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88" y="1417434"/>
                <a:ext cx="1883784" cy="481670"/>
              </a:xfrm>
              <a:prstGeom prst="rect">
                <a:avLst/>
              </a:prstGeom>
              <a:blipFill>
                <a:blip r:embed="rId6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8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good</a:t>
            </a:r>
            <a:r>
              <a:rPr lang="en-US" dirty="0"/>
              <a:t> is this estimate?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n-US" b="1" dirty="0"/>
                  <a:t>Assumption</a:t>
                </a:r>
                <a:r>
                  <a:rPr lang="en-US" dirty="0"/>
                  <a:t>:</a:t>
                </a:r>
                <a:r>
                  <a:rPr lang="en-US" i="1" dirty="0">
                    <a:latin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𝑌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</m:oMath>
                </a14:m>
                <a:endParaRPr lang="en-US" sz="2800" dirty="0"/>
              </a:p>
              <a:p>
                <a:r>
                  <a:rPr lang="en-US" dirty="0"/>
                  <a:t>We </a:t>
                </a:r>
                <a:r>
                  <a:rPr lang="en-US" b="1" dirty="0"/>
                  <a:t>estimated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from the available data</a:t>
                </a:r>
              </a:p>
              <a:p>
                <a:r>
                  <a:rPr lang="en-US" dirty="0"/>
                  <a:t>Consider this: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3" t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88" y="2611821"/>
            <a:ext cx="3535680" cy="2523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6" y="2611821"/>
            <a:ext cx="3547872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4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borrow the concept of standard error (SE): </a:t>
                </a: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𝑉𝑎𝑟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r>
                        <a:rPr lang="en-US" sz="3200" i="1">
                          <a:latin typeface="Cambria Math" charset="0"/>
                        </a:rPr>
                        <m:t>𝑆𝐸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standard deviation </a:t>
                </a:r>
                <a:r>
                  <a:rPr lang="en-US" dirty="0"/>
                  <a:t>of the population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number of samples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the error gets smaller as the sample size increases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8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22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use the </a:t>
                </a:r>
                <a:r>
                  <a:rPr lang="en-US" b="1" dirty="0"/>
                  <a:t>standard deviation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(why?)</a:t>
                </a:r>
              </a:p>
              <a:p>
                <a:endParaRPr lang="en-US" sz="1400" dirty="0"/>
              </a:p>
              <a:p>
                <a:r>
                  <a:rPr lang="en-US" dirty="0"/>
                  <a:t>Start with the slope: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mr-IN" sz="3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600" dirty="0"/>
              </a:p>
              <a:p>
                <a:r>
                  <a:rPr lang="en-US" dirty="0"/>
                  <a:t>And now the intercept: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𝑆𝐸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mr-IN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3200" i="1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mr-IN" sz="3200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is-I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 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i="1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9479806" y="1463567"/>
            <a:ext cx="2362826" cy="1291799"/>
            <a:chOff x="-2304949" y="3962400"/>
            <a:chExt cx="2362826" cy="1291799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-1744794" y="4724400"/>
              <a:ext cx="703899" cy="529799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-2304949" y="3962400"/>
                  <a:ext cx="2362826" cy="830997"/>
                </a:xfrm>
                <a:prstGeom prst="rect">
                  <a:avLst/>
                </a:prstGeom>
                <a:solidFill>
                  <a:srgbClr val="FFC000"/>
                </a:solidFill>
                <a:ln w="28575">
                  <a:solidFill>
                    <a:srgbClr val="00347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rgbClr val="003470"/>
                      </a:solidFill>
                    </a:rPr>
                    <a:t>What happens</a:t>
                  </a:r>
                </a:p>
                <a:p>
                  <a:pPr algn="ctr"/>
                  <a:r>
                    <a:rPr lang="en-US" sz="2400" dirty="0">
                      <a:solidFill>
                        <a:srgbClr val="003470"/>
                      </a:solidFill>
                    </a:rPr>
                    <a:t>as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rgbClr val="003470"/>
                      </a:solidFill>
                    </a:rPr>
                    <a:t> spreads out?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304949" y="3962400"/>
                  <a:ext cx="2362826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3158" t="-4412" r="-2632" b="-13235"/>
                  </a:stretch>
                </a:blipFill>
                <a:ln w="28575">
                  <a:solidFill>
                    <a:srgbClr val="00347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9159154" y="3375770"/>
            <a:ext cx="2779927" cy="1211997"/>
            <a:chOff x="-2208698" y="4038600"/>
            <a:chExt cx="2779927" cy="1211997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-1685573" y="4724400"/>
              <a:ext cx="702780" cy="526197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-2208698" y="4038600"/>
                  <a:ext cx="2779927" cy="830997"/>
                </a:xfrm>
                <a:prstGeom prst="rect">
                  <a:avLst/>
                </a:prstGeom>
                <a:solidFill>
                  <a:srgbClr val="FFC000"/>
                </a:solidFill>
                <a:ln w="28575">
                  <a:solidFill>
                    <a:srgbClr val="003470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dirty="0"/>
                    <a:t>What happens when</a:t>
                  </a:r>
                </a:p>
                <a:p>
                  <a:pPr algn="ctr"/>
                  <a:r>
                    <a:rPr lang="en-US" sz="2400" dirty="0"/>
                    <a:t>the mean of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</m:oMath>
                  </a14:m>
                  <a:r>
                    <a:rPr lang="en-US" sz="2400" dirty="0"/>
                    <a:t> is 0?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08698" y="4038600"/>
                  <a:ext cx="2779927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2703" t="-2899" r="-2252" b="-13043"/>
                  </a:stretch>
                </a:blipFill>
                <a:ln w="28575">
                  <a:solidFill>
                    <a:srgbClr val="00347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398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b="1" dirty="0"/>
                  <a:t>Idea</a:t>
                </a:r>
                <a:r>
                  <a:rPr lang="en-US" sz="2800" dirty="0"/>
                  <a:t>: use the </a:t>
                </a:r>
                <a:r>
                  <a:rPr lang="en-US" sz="2800" b="1" dirty="0"/>
                  <a:t>standard deviation of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</m:oMath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  <a:p>
                <a:endParaRPr lang="en-US" sz="4000" dirty="0"/>
              </a:p>
              <a:p>
                <a:pPr marL="0" indent="0" algn="ctr">
                  <a:buNone/>
                </a:pPr>
                <a:endParaRPr lang="en-US" sz="2800" dirty="0"/>
              </a:p>
              <a:p>
                <a:pPr marL="0" indent="0" algn="ctr">
                  <a:buNone/>
                </a:pPr>
                <a:r>
                  <a:rPr lang="en-US" sz="2800" dirty="0"/>
                  <a:t>What </a:t>
                </a:r>
                <a:r>
                  <a:rPr lang="en-US" sz="2800" b="1" dirty="0"/>
                  <a:t>do</a:t>
                </a:r>
                <a:r>
                  <a:rPr lang="en-US" sz="2800" dirty="0"/>
                  <a:t> we know about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𝝐</m:t>
                    </m:r>
                  </m:oMath>
                </a14:m>
                <a:r>
                  <a:rPr lang="en-US" sz="2800" dirty="0"/>
                  <a:t> ?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268128" y="2480765"/>
            <a:ext cx="3271302" cy="528109"/>
            <a:chOff x="4514912" y="4724400"/>
            <a:chExt cx="1676400" cy="528109"/>
          </a:xfrm>
        </p:grpSpPr>
        <p:sp>
          <p:nvSpPr>
            <p:cNvPr id="12" name="TextBox 11"/>
            <p:cNvSpPr txBox="1"/>
            <p:nvPr/>
          </p:nvSpPr>
          <p:spPr>
            <a:xfrm>
              <a:off x="4555794" y="4913955"/>
              <a:ext cx="15946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usually don’t have this information</a:t>
              </a:r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5259376" y="3979936"/>
              <a:ext cx="187472" cy="1676400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21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04681" y="986028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Idea</a:t>
                </a:r>
                <a:r>
                  <a:rPr lang="en-US" dirty="0"/>
                  <a:t>: estimate standard deviation of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dirty="0"/>
                  <a:t> using RSS to get </a:t>
                </a:r>
                <a:r>
                  <a:rPr lang="en-US" b="1" i="1" dirty="0"/>
                  <a:t>residual standard error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𝑅𝑆𝐸</m:t>
                    </m:r>
                    <m:r>
                      <a:rPr lang="en-US" sz="3600" i="1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charset="0"/>
                              </a:rPr>
                              <m:t>𝑅𝑆𝑆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US" sz="3600" i="1">
                                    <a:latin typeface="Cambria Math" charset="0"/>
                                  </a:rPr>
                                  <m:t>−2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Now we can finally estimate SE, which can be used to compute </a:t>
                </a:r>
                <a:r>
                  <a:rPr lang="en-US" b="1" i="1" dirty="0"/>
                  <a:t>confidence intervals</a:t>
                </a:r>
                <a:endParaRPr lang="en-US" b="1" dirty="0"/>
              </a:p>
              <a:p>
                <a:r>
                  <a:rPr lang="en-US" dirty="0"/>
                  <a:t>In linear regression, the 95% confidence intervals are: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±2×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±2×</m:t>
                    </m:r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04681" y="986028"/>
                <a:ext cx="8534400" cy="4876800"/>
              </a:xfrm>
              <a:blipFill>
                <a:blip r:embed="rId3"/>
                <a:stretch>
                  <a:fillRect l="-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82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 for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Goal</a:t>
                </a:r>
                <a:r>
                  <a:rPr lang="en-US" dirty="0"/>
                  <a:t>: determine if sales are related to advertising budget</a:t>
                </a:r>
              </a:p>
              <a:p>
                <a:r>
                  <a:rPr lang="en-US" dirty="0"/>
                  <a:t>If there is </a:t>
                </a:r>
                <a:r>
                  <a:rPr lang="en-US" b="1" dirty="0"/>
                  <a:t>NO relationship</a:t>
                </a:r>
                <a:r>
                  <a:rPr lang="en-US" dirty="0"/>
                  <a:t>, what is the true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𝑛𝑜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𝑟𝑒𝑙𝑎𝑡𝑖𝑜𝑛𝑠h𝑖𝑝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𝑛𝑜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𝑠𝑙𝑜𝑝𝑒</m:t>
                      </m:r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      </m:t>
                      </m:r>
                    </m:oMath>
                  </m:oMathPara>
                </a14:m>
                <a:endParaRPr lang="en-US" sz="35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sz="350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To test</a:t>
                </a:r>
                <a:r>
                  <a:rPr lang="en-US" dirty="0"/>
                  <a:t>: compute the probability that we observed our (estimated)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chance, assuming a true value of 0</a:t>
                </a:r>
              </a:p>
              <a:p>
                <a:r>
                  <a:rPr lang="en-US" dirty="0"/>
                  <a:t>If this probability is </a:t>
                </a:r>
                <a:r>
                  <a:rPr lang="en-US" b="1" dirty="0"/>
                  <a:t>small</a:t>
                </a:r>
                <a:r>
                  <a:rPr lang="en-US" dirty="0"/>
                  <a:t>, we say a relationship exists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9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998989" y="5820098"/>
            <a:ext cx="1386348" cy="41148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pic>
        <p:nvPicPr>
          <p:cNvPr id="4" name="Content Placeholder 3" descr="3.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" r="-4398" b="7156"/>
          <a:stretch/>
        </p:blipFill>
        <p:spPr>
          <a:xfrm>
            <a:off x="3917737" y="714698"/>
            <a:ext cx="7086600" cy="4280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737" y="3000699"/>
            <a:ext cx="1371600" cy="1401319"/>
          </a:xfrm>
          <a:prstGeom prst="rect">
            <a:avLst/>
          </a:prstGeom>
        </p:spPr>
      </p:pic>
      <p:pic>
        <p:nvPicPr>
          <p:cNvPr id="8" name="Picture 7" descr="Screen Shot 2016-01-30 at 6.34.01 PM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37" y="5059680"/>
            <a:ext cx="7848600" cy="1217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89035" y="753187"/>
                <a:ext cx="1890902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=7.0325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35" y="753187"/>
                <a:ext cx="1890902" cy="481670"/>
              </a:xfrm>
              <a:prstGeom prst="rect">
                <a:avLst/>
              </a:prstGeom>
              <a:blipFill>
                <a:blip r:embed="rId6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89035" y="1223628"/>
                <a:ext cx="1883784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=0.0475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035" y="1223628"/>
                <a:ext cx="1883784" cy="481670"/>
              </a:xfrm>
              <a:prstGeom prst="rect">
                <a:avLst/>
              </a:prstGeom>
              <a:blipFill>
                <a:blip r:embed="rId7"/>
                <a:stretch>
                  <a:fillRect t="-10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Evaluating Supervised Machine Learning:</a:t>
            </a:r>
          </a:p>
          <a:p>
            <a:pPr lvl="1">
              <a:defRPr/>
            </a:pPr>
            <a:r>
              <a:rPr lang="en-US" sz="2000" dirty="0"/>
              <a:t>Regression</a:t>
            </a:r>
          </a:p>
          <a:p>
            <a:pPr lvl="1">
              <a:defRPr/>
            </a:pPr>
            <a:r>
              <a:rPr lang="en-US" sz="2000" dirty="0"/>
              <a:t>Classification</a:t>
            </a:r>
          </a:p>
          <a:p>
            <a:pPr lvl="1">
              <a:defRPr/>
            </a:pPr>
            <a:r>
              <a:rPr lang="en-US" sz="2000" dirty="0"/>
              <a:t>Bias-variance trade off</a:t>
            </a:r>
          </a:p>
          <a:p>
            <a:pPr>
              <a:defRPr/>
            </a:pPr>
            <a:r>
              <a:rPr lang="en-US" sz="2200" dirty="0"/>
              <a:t>GitHub Classroom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</a:t>
            </a:r>
            <a:r>
              <a:rPr lang="en-US" b="1" dirty="0"/>
              <a:t>model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RSE is (roughly) the amount the response will deviate from the </a:t>
            </a:r>
            <a:r>
              <a:rPr lang="en-US" i="1" dirty="0"/>
              <a:t>true</a:t>
            </a:r>
            <a:r>
              <a:rPr lang="en-US" dirty="0"/>
              <a:t> regression line</a:t>
            </a:r>
          </a:p>
          <a:p>
            <a:r>
              <a:rPr lang="en-US" dirty="0"/>
              <a:t>RSE is an </a:t>
            </a:r>
            <a:r>
              <a:rPr lang="en-US" b="1" dirty="0"/>
              <a:t>absolute</a:t>
            </a:r>
            <a:r>
              <a:rPr lang="en-US" dirty="0"/>
              <a:t> measure, given in the same units as the response variable</a:t>
            </a:r>
          </a:p>
          <a:p>
            <a:r>
              <a:rPr lang="en-US" b="1" dirty="0"/>
              <a:t>Question</a:t>
            </a:r>
            <a:r>
              <a:rPr lang="en-US" dirty="0"/>
              <a:t>: how do you know what a “good” RSE is?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86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this </a:t>
            </a:r>
            <a:r>
              <a:rPr lang="en-US" b="1" dirty="0"/>
              <a:t>model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Alternate approach</a:t>
                </a:r>
                <a:r>
                  <a:rPr lang="en-US" dirty="0"/>
                  <a:t>: measure the </a:t>
                </a:r>
                <a:r>
                  <a:rPr lang="en-US" i="1" dirty="0"/>
                  <a:t>proportion</a:t>
                </a:r>
                <a:r>
                  <a:rPr lang="en-US" dirty="0"/>
                  <a:t> of variance explained by the model</a:t>
                </a:r>
              </a:p>
              <a:p>
                <a:endParaRPr lang="en-US" baseline="300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one such measure: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charset="0"/>
                            </a:rPr>
                            <m:t>𝑅</m:t>
                          </m:r>
                        </m:e>
                        <m:sup>
                          <m:r>
                            <a:rPr lang="en-US" sz="32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</a:rPr>
                        <m:t>=1−</m:t>
                      </m:r>
                      <m:f>
                        <m:fPr>
                          <m:ctrlPr>
                            <a:rPr lang="mr-I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𝑅𝑆𝑆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8847402" y="1645208"/>
            <a:ext cx="1919614" cy="1177499"/>
            <a:chOff x="102104" y="1108501"/>
            <a:chExt cx="1919614" cy="1177499"/>
          </a:xfrm>
        </p:grpSpPr>
        <p:sp>
          <p:nvSpPr>
            <p:cNvPr id="23" name="TextBox 22"/>
            <p:cNvSpPr txBox="1"/>
            <p:nvPr/>
          </p:nvSpPr>
          <p:spPr>
            <a:xfrm>
              <a:off x="501751" y="1108501"/>
              <a:ext cx="15199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variance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not explained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after regression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102104" y="1905000"/>
              <a:ext cx="381000" cy="3810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346733" y="3820509"/>
            <a:ext cx="2057401" cy="813377"/>
            <a:chOff x="4495800" y="4454909"/>
            <a:chExt cx="2057401" cy="813377"/>
          </a:xfrm>
        </p:grpSpPr>
        <p:sp>
          <p:nvSpPr>
            <p:cNvPr id="15" name="TextBox 14"/>
            <p:cNvSpPr txBox="1"/>
            <p:nvPr/>
          </p:nvSpPr>
          <p:spPr>
            <a:xfrm>
              <a:off x="4780504" y="4683511"/>
              <a:ext cx="14750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total variance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in the response</a:t>
              </a:r>
            </a:p>
          </p:txBody>
        </p:sp>
        <p:sp>
          <p:nvSpPr>
            <p:cNvPr id="26" name="Left Bracket 25"/>
            <p:cNvSpPr/>
            <p:nvPr/>
          </p:nvSpPr>
          <p:spPr>
            <a:xfrm rot="16200000">
              <a:off x="5410200" y="3540509"/>
              <a:ext cx="228601" cy="2057401"/>
            </a:xfrm>
            <a:prstGeom prst="leftBracket">
              <a:avLst/>
            </a:prstGeom>
            <a:ln w="57150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4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9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TV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does the RSE tell us?</a:t>
                </a:r>
              </a:p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tell us?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Shot 2016-01-30 at 7.01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468" y="1292773"/>
            <a:ext cx="5638800" cy="14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8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Question</a:t>
            </a:r>
            <a:r>
              <a:rPr lang="en-US" dirty="0"/>
              <a:t>: how could we handle </a:t>
            </a:r>
          </a:p>
          <a:p>
            <a:pPr marL="0" indent="0" algn="ctr">
              <a:buNone/>
            </a:pPr>
            <a:r>
              <a:rPr lang="en-US" dirty="0"/>
              <a:t>multiple predictors?</a:t>
            </a:r>
          </a:p>
        </p:txBody>
      </p:sp>
    </p:spTree>
    <p:extLst>
      <p:ext uri="{BB962C8B-B14F-4D97-AF65-F5344CB8AC3E}">
        <p14:creationId xmlns:p14="http://schemas.microsoft.com/office/powerpoint/2010/main" val="241915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SLR for each predictor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problems</a:t>
            </a:r>
            <a:r>
              <a:rPr lang="en-US" dirty="0"/>
              <a:t> do you see with this approach?</a:t>
            </a:r>
          </a:p>
        </p:txBody>
      </p:sp>
      <p:pic>
        <p:nvPicPr>
          <p:cNvPr id="4" name="Picture 3" descr="Screen Shot 2016-01-30 at 6.3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42" y="1705305"/>
            <a:ext cx="6569157" cy="1019128"/>
          </a:xfrm>
          <a:prstGeom prst="rect">
            <a:avLst/>
          </a:prstGeom>
        </p:spPr>
      </p:pic>
      <p:pic>
        <p:nvPicPr>
          <p:cNvPr id="7" name="Picture 6" descr="Screen Shot 2016-01-30 at 7.06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99" y="2848304"/>
            <a:ext cx="6569157" cy="1120470"/>
          </a:xfrm>
          <a:prstGeom prst="rect">
            <a:avLst/>
          </a:prstGeom>
        </p:spPr>
      </p:pic>
      <p:pic>
        <p:nvPicPr>
          <p:cNvPr id="8" name="Picture 7" descr="Screen Shot 2016-01-30 at 7.06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85" y="4067505"/>
            <a:ext cx="6569157" cy="102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extend the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 each variable its own slope, e.g.</a:t>
                </a:r>
              </a:p>
              <a:p>
                <a:pPr marL="0" indent="0">
                  <a:buNone/>
                </a:pPr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		sales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nor/>
                      </m:rP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latin typeface="Courier New" charset="0"/>
                        <a:ea typeface="Courier New" charset="0"/>
                        <a:cs typeface="Courier New" charset="0"/>
                      </a:rPr>
                      <m:t>TV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                                            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ourier New" charset="0"/>
                        <a:ea typeface="Courier New" charset="0"/>
                        <a:cs typeface="Courier New" charset="0"/>
                      </a:rPr>
                      <m:t>radio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charset="0"/>
                    <a:cs typeface="Cambria Math" charset="0"/>
                  </a:rPr>
                  <a:t>		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Courier New" charset="0"/>
                    <a:ea typeface="Courier New" charset="0"/>
                    <a:cs typeface="Courier New" charset="0"/>
                  </a:rPr>
                  <a:t>newspaper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r>
                  <a:rPr lang="en-US" dirty="0"/>
                  <a:t>Each slope captures the average effect on Y of an increase in one predictor, </a:t>
                </a:r>
                <a:r>
                  <a:rPr lang="en-US" i="1" dirty="0"/>
                  <a:t>holding all others constant</a:t>
                </a:r>
              </a:p>
              <a:p>
                <a:r>
                  <a:rPr lang="en-US" dirty="0"/>
                  <a:t>Estimate coefficients using least squares (same as SLR!)</a:t>
                </a:r>
                <a:endParaRPr lang="en-US" sz="1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38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415760" y="3048000"/>
            <a:ext cx="990600" cy="3810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does this tell us?</a:t>
            </a:r>
          </a:p>
          <a:p>
            <a:r>
              <a:rPr lang="en-US" dirty="0"/>
              <a:t>Do you notice anything unexpected?</a:t>
            </a:r>
          </a:p>
        </p:txBody>
      </p:sp>
      <p:pic>
        <p:nvPicPr>
          <p:cNvPr id="4" name="Picture 3" descr="Screen Shot 2016-01-30 at 7.20.19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60" y="1600200"/>
            <a:ext cx="7924800" cy="19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newspaper 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Let’s look at the correlation between all the dimensions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087715" y="2517226"/>
            <a:ext cx="990600" cy="304800"/>
          </a:xfrm>
          <a:prstGeom prst="roundRect">
            <a:avLst/>
          </a:prstGeom>
          <a:solidFill>
            <a:srgbClr val="FFFFFF"/>
          </a:solidFill>
          <a:ln w="38100" cmpd="sng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1-30 at 7.25.19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15" y="1755227"/>
            <a:ext cx="6477000" cy="1866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3808" y="4512469"/>
            <a:ext cx="666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In SLR, </a:t>
            </a:r>
            <a:r>
              <a:rPr lang="en-US" sz="2400" b="1" dirty="0">
                <a:solidFill>
                  <a:srgbClr val="003470"/>
                </a:solidFill>
                <a:latin typeface="Courier New" charset="0"/>
                <a:ea typeface="Courier New" charset="0"/>
                <a:cs typeface="Courier New" charset="0"/>
              </a:rPr>
              <a:t>newspaper</a:t>
            </a:r>
            <a:r>
              <a:rPr lang="en-US" sz="2400" dirty="0">
                <a:solidFill>
                  <a:srgbClr val="003470"/>
                </a:solidFill>
              </a:rPr>
              <a:t> spending was “getting credit”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for </a:t>
            </a:r>
            <a:r>
              <a:rPr lang="en-US" sz="2400" b="1" dirty="0">
                <a:solidFill>
                  <a:srgbClr val="003470"/>
                </a:solidFill>
                <a:latin typeface="Courier New" charset="0"/>
                <a:ea typeface="Courier New" charset="0"/>
                <a:cs typeface="Courier New" charset="0"/>
              </a:rPr>
              <a:t>radio</a:t>
            </a:r>
            <a:r>
              <a:rPr lang="en-US" sz="2400" dirty="0">
                <a:solidFill>
                  <a:srgbClr val="003470"/>
                </a:solidFill>
              </a:rPr>
              <a:t> spending’s work!</a:t>
            </a:r>
          </a:p>
        </p:txBody>
      </p:sp>
    </p:spTree>
    <p:extLst>
      <p:ext uri="{BB962C8B-B14F-4D97-AF65-F5344CB8AC3E}">
        <p14:creationId xmlns:p14="http://schemas.microsoft.com/office/powerpoint/2010/main" val="2116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ask in MLR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 b="1" dirty="0"/>
              <a:t>at least one </a:t>
            </a:r>
            <a:r>
              <a:rPr lang="en-US" dirty="0"/>
              <a:t>of the predictors useful in predicting the response?</a:t>
            </a:r>
          </a:p>
          <a:p>
            <a:r>
              <a:rPr lang="en-US" dirty="0"/>
              <a:t>Do all the predictors help to explain the response, or is only a </a:t>
            </a:r>
            <a:r>
              <a:rPr lang="en-US" b="1" dirty="0"/>
              <a:t>subset</a:t>
            </a:r>
            <a:r>
              <a:rPr lang="en-US" dirty="0"/>
              <a:t> of the predictors useful?</a:t>
            </a:r>
          </a:p>
          <a:p>
            <a:r>
              <a:rPr lang="en-US" dirty="0"/>
              <a:t>How well does the model </a:t>
            </a:r>
            <a:r>
              <a:rPr lang="en-US" b="1" dirty="0"/>
              <a:t>fit</a:t>
            </a:r>
            <a:r>
              <a:rPr lang="en-US" dirty="0"/>
              <a:t> the data?</a:t>
            </a:r>
          </a:p>
          <a:p>
            <a:r>
              <a:rPr lang="en-US" dirty="0"/>
              <a:t>Given some predictor values, what response should we predict, and how </a:t>
            </a:r>
            <a:r>
              <a:rPr lang="en-US" b="1" dirty="0"/>
              <a:t>accurate</a:t>
            </a:r>
            <a:r>
              <a:rPr lang="en-US" dirty="0"/>
              <a:t> is our prediction?</a:t>
            </a:r>
          </a:p>
        </p:txBody>
      </p:sp>
    </p:spTree>
    <p:extLst>
      <p:ext uri="{BB962C8B-B14F-4D97-AF65-F5344CB8AC3E}">
        <p14:creationId xmlns:p14="http://schemas.microsoft.com/office/powerpoint/2010/main" val="4613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Q1: is </a:t>
            </a:r>
            <a:r>
              <a:rPr lang="en-US" b="1" dirty="0"/>
              <a:t>at least one </a:t>
            </a:r>
            <a:r>
              <a:rPr lang="en-US" dirty="0"/>
              <a:t>predictor useful?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SLR: test to see if the slope was 0 (no effect)</a:t>
                </a:r>
              </a:p>
              <a:p>
                <a:r>
                  <a:rPr lang="en-US" dirty="0"/>
                  <a:t>MLR: test whether ALL of the slopes are 0 (no effect)</a:t>
                </a:r>
              </a:p>
              <a:p>
                <a:r>
                  <a:rPr lang="en-US" dirty="0"/>
                  <a:t>To do this, we compute the F-statistic: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charset="0"/>
                        </a:rPr>
                        <m:t>𝐹</m:t>
                      </m:r>
                      <m:r>
                        <a:rPr lang="en-US" sz="35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3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500" i="1">
                                  <a:latin typeface="Cambria Math" charset="0"/>
                                </a:rPr>
                                <m:t>𝑇𝑆𝑆</m:t>
                              </m:r>
                              <m:r>
                                <a:rPr lang="en-US" sz="35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3500" i="1">
                                  <a:latin typeface="Cambria Math" charset="0"/>
                                </a:rPr>
                                <m:t>𝑅𝑆𝑆</m:t>
                              </m:r>
                            </m:e>
                          </m:d>
                        </m:num>
                        <m:den>
                          <m:r>
                            <a:rPr lang="en-US" sz="3500" i="1">
                              <a:latin typeface="Cambria Math" charset="0"/>
                            </a:rPr>
                            <m:t>𝑝</m:t>
                          </m:r>
                        </m:den>
                      </m:f>
                      <m:r>
                        <a:rPr lang="mr-IN" sz="3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f>
                        <m:fPr>
                          <m:ctrlPr>
                            <a:rPr lang="mr-IN" sz="35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5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US" sz="35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35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𝑅𝑆𝑆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69863" indent="0" algn="ctr">
                  <a:buNone/>
                </a:pPr>
                <a:r>
                  <a:rPr lang="en-US" sz="1600" dirty="0"/>
                  <a:t>where </a:t>
                </a:r>
                <a:r>
                  <a:rPr lang="en-US" sz="1600" i="1" dirty="0"/>
                  <a:t>p </a:t>
                </a:r>
                <a:r>
                  <a:rPr lang="en-US" sz="1600" dirty="0"/>
                  <a:t> is the # of predictors and </a:t>
                </a:r>
                <a:r>
                  <a:rPr lang="en-US" sz="1600" i="1" dirty="0"/>
                  <a:t>n </a:t>
                </a:r>
                <a:r>
                  <a:rPr lang="en-US" sz="1600" dirty="0"/>
                  <a:t>is the sample size</a:t>
                </a:r>
              </a:p>
              <a:p>
                <a:r>
                  <a:rPr lang="en-US" dirty="0"/>
                  <a:t>Value close to 1 </a:t>
                </a:r>
                <a:r>
                  <a:rPr lang="en-US" dirty="0">
                    <a:sym typeface="Wingdings"/>
                  </a:rPr>
                  <a:t> no effect</a:t>
                </a:r>
              </a:p>
              <a:p>
                <a:r>
                  <a:rPr lang="en-US" b="1" dirty="0">
                    <a:sym typeface="Wingdings"/>
                  </a:rPr>
                  <a:t>Question</a:t>
                </a:r>
                <a:r>
                  <a:rPr lang="en-US" dirty="0">
                    <a:sym typeface="Wingdings"/>
                  </a:rPr>
                  <a:t>: why look at the F-statistic and not just at the p-values for each predictor in turn? (</a:t>
                </a:r>
                <a:r>
                  <a:rPr lang="en-US" i="1" dirty="0">
                    <a:sym typeface="Wingdings"/>
                  </a:rPr>
                  <a:t>hint</a:t>
                </a:r>
                <a:r>
                  <a:rPr lang="en-US" dirty="0">
                    <a:sym typeface="Wingdings"/>
                  </a:rPr>
                  <a:t>: lots of predictors?)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444" b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26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FEF8-A747-82A2-1506-7F3DD814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75" y="864108"/>
            <a:ext cx="8481506" cy="5120640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b="1" dirty="0"/>
              <a:t>Variance</a:t>
            </a:r>
            <a:r>
              <a:rPr lang="en-US" sz="2000" dirty="0"/>
              <a:t>: the amount the model would change if we had different training data</a:t>
            </a:r>
            <a:endParaRPr lang="en-US" sz="2000" i="1" dirty="0"/>
          </a:p>
          <a:p>
            <a:pPr marL="0" indent="0">
              <a:buNone/>
            </a:pPr>
            <a:r>
              <a:rPr lang="en-US" sz="2000" b="1" dirty="0"/>
              <a:t>Bias:</a:t>
            </a:r>
            <a:r>
              <a:rPr lang="en-US" sz="2000" dirty="0"/>
              <a:t> the error introduced by approximating a complex phenomenon using a simple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In general, more flexible methods have </a:t>
            </a:r>
            <a:r>
              <a:rPr lang="en-US" sz="2000" b="1" dirty="0"/>
              <a:t>higher variance </a:t>
            </a:r>
            <a:r>
              <a:rPr lang="en-US" sz="2000" dirty="0"/>
              <a:t>and</a:t>
            </a:r>
            <a:r>
              <a:rPr lang="en-US" sz="2000" b="1" dirty="0"/>
              <a:t> lower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52B77-1743-AFF9-C5A5-94C5A4A9E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653737" y="2352706"/>
            <a:ext cx="3347138" cy="4628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80FBA-F50E-D300-0D07-33BA2093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197037" y="2352706"/>
            <a:ext cx="3431356" cy="462895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4FC7D7-184C-EB68-BD75-7B593DE7C89B}"/>
              </a:ext>
            </a:extLst>
          </p:cNvPr>
          <p:cNvSpPr/>
          <p:nvPr/>
        </p:nvSpPr>
        <p:spPr>
          <a:xfrm>
            <a:off x="10628393" y="2981515"/>
            <a:ext cx="1310688" cy="890398"/>
          </a:xfrm>
          <a:prstGeom prst="wedgeRoundRectCallout">
            <a:avLst>
              <a:gd name="adj1" fmla="val -83593"/>
              <a:gd name="adj2" fmla="val 24487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More flexible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6E5C63E-56E6-01A1-A782-1FD39EEB4A23}"/>
              </a:ext>
            </a:extLst>
          </p:cNvPr>
          <p:cNvSpPr/>
          <p:nvPr/>
        </p:nvSpPr>
        <p:spPr>
          <a:xfrm>
            <a:off x="2759369" y="2864929"/>
            <a:ext cx="1310688" cy="890398"/>
          </a:xfrm>
          <a:prstGeom prst="wedgeRoundRectCallout">
            <a:avLst>
              <a:gd name="adj1" fmla="val 88639"/>
              <a:gd name="adj2" fmla="val 2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Less flexible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B213C3A-0AED-4ECF-7226-B99C000A5278}"/>
              </a:ext>
            </a:extLst>
          </p:cNvPr>
          <p:cNvSpPr/>
          <p:nvPr/>
        </p:nvSpPr>
        <p:spPr>
          <a:xfrm>
            <a:off x="10628393" y="4050529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variance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F54DD5-4E4D-4F86-FA88-A48F74ADDB79}"/>
              </a:ext>
            </a:extLst>
          </p:cNvPr>
          <p:cNvSpPr/>
          <p:nvPr/>
        </p:nvSpPr>
        <p:spPr>
          <a:xfrm>
            <a:off x="2682612" y="4046795"/>
            <a:ext cx="1310688" cy="890398"/>
          </a:xfrm>
          <a:prstGeom prst="wedgeRoundRectCallout">
            <a:avLst>
              <a:gd name="adj1" fmla="val 86459"/>
              <a:gd name="adj2" fmla="val 523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variance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23B46E3-4C93-94DE-850B-8ED5BD322668}"/>
              </a:ext>
            </a:extLst>
          </p:cNvPr>
          <p:cNvSpPr/>
          <p:nvPr/>
        </p:nvSpPr>
        <p:spPr>
          <a:xfrm>
            <a:off x="10628393" y="5154045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bias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EF0A3CF-71B5-34FB-F019-5E4675F6CE41}"/>
              </a:ext>
            </a:extLst>
          </p:cNvPr>
          <p:cNvSpPr/>
          <p:nvPr/>
        </p:nvSpPr>
        <p:spPr>
          <a:xfrm>
            <a:off x="2759369" y="5153784"/>
            <a:ext cx="1310688" cy="890398"/>
          </a:xfrm>
          <a:prstGeom prst="wedgeRoundRectCallout">
            <a:avLst>
              <a:gd name="adj1" fmla="val 85369"/>
              <a:gd name="adj2" fmla="val -1402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bias</a:t>
            </a:r>
          </a:p>
        </p:txBody>
      </p:sp>
    </p:spTree>
    <p:extLst>
      <p:ext uri="{BB962C8B-B14F-4D97-AF65-F5344CB8AC3E}">
        <p14:creationId xmlns:p14="http://schemas.microsoft.com/office/powerpoint/2010/main" val="916019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Q2: do we need them </a:t>
            </a:r>
            <a:r>
              <a:rPr lang="en-US" b="1" dirty="0"/>
              <a:t>all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know that at least one predictor has an effect: which one(s) is it?</a:t>
            </a:r>
          </a:p>
          <a:p>
            <a:r>
              <a:rPr lang="en-US" dirty="0"/>
              <a:t>Determining which predictors are associated with the response is referred to as </a:t>
            </a:r>
            <a:r>
              <a:rPr lang="en-US" i="1" dirty="0"/>
              <a:t>variable selection</a:t>
            </a:r>
            <a:endParaRPr lang="en-US" dirty="0"/>
          </a:p>
          <a:p>
            <a:r>
              <a:rPr lang="en-US" dirty="0"/>
              <a:t>Some classic approaches:</a:t>
            </a:r>
          </a:p>
          <a:p>
            <a:pPr lvl="1"/>
            <a:r>
              <a:rPr lang="en-US" dirty="0"/>
              <a:t>Exhaustive search</a:t>
            </a:r>
          </a:p>
          <a:p>
            <a:pPr lvl="1"/>
            <a:r>
              <a:rPr lang="en-US" dirty="0"/>
              <a:t>Forward selection</a:t>
            </a:r>
          </a:p>
          <a:p>
            <a:pPr lvl="1"/>
            <a:r>
              <a:rPr lang="en-US" dirty="0"/>
              <a:t>Backward selection</a:t>
            </a:r>
          </a:p>
          <a:p>
            <a:pPr lvl="1"/>
            <a:r>
              <a:rPr lang="en-US" dirty="0"/>
              <a:t>Mixed selection</a:t>
            </a:r>
          </a:p>
          <a:p>
            <a:r>
              <a:rPr lang="en-US" dirty="0"/>
              <a:t>More detail in Ch.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63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How well does the model fit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dirty="0"/>
                  <a:t>Just like in SLR, we can use RSE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to measure how well our model fits the data</a:t>
                </a:r>
              </a:p>
              <a:p>
                <a:endParaRPr lang="en-US" sz="1000" dirty="0"/>
              </a:p>
              <a:p>
                <a:r>
                  <a:rPr lang="en-US" dirty="0"/>
                  <a:t>Using the MLR model we created using all 3 predictors: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Question</a:t>
                </a:r>
                <a:r>
                  <a:rPr lang="en-US" dirty="0"/>
                  <a:t>: what would happen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if we remove </a:t>
                </a:r>
                <a:r>
                  <a:rPr lang="en-US" b="1" dirty="0">
                    <a:latin typeface="Courier"/>
                    <a:cs typeface="Courier"/>
                  </a:rPr>
                  <a:t>newspaper</a:t>
                </a:r>
                <a:r>
                  <a:rPr lang="en-US" dirty="0"/>
                  <a:t> from the model?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3" t="-1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Shot 2016-01-30 at 8.21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31" y="2197434"/>
            <a:ext cx="4876800" cy="169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34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Q4: How confident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a model, making a prediction is a piece of cake (just plug and chug!)</a:t>
            </a:r>
          </a:p>
          <a:p>
            <a:endParaRPr lang="en-US" dirty="0"/>
          </a:p>
          <a:p>
            <a:r>
              <a:rPr lang="en-US" dirty="0"/>
              <a:t>Need to consider 3 kinds of uncertainty:</a:t>
            </a:r>
          </a:p>
          <a:p>
            <a:endParaRPr lang="en-US" sz="1000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How far off are the coefficients? </a:t>
            </a:r>
            <a:r>
              <a:rPr lang="en-US" dirty="0">
                <a:sym typeface="Wingdings"/>
              </a:rPr>
              <a:t> confidence intervals</a:t>
            </a:r>
          </a:p>
          <a:p>
            <a:pPr marL="731520" lvl="1" indent="-457200">
              <a:buFont typeface="+mj-lt"/>
              <a:buAutoNum type="arabicPeriod"/>
            </a:pPr>
            <a:endParaRPr lang="en-US" sz="1000" dirty="0">
              <a:sym typeface="Wingdings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How far from linear is the true relationship?  ignore this for now</a:t>
            </a:r>
          </a:p>
          <a:p>
            <a:pPr marL="731520" lvl="1" indent="-457200">
              <a:buFont typeface="+mj-lt"/>
              <a:buAutoNum type="arabicPeriod"/>
            </a:pPr>
            <a:endParaRPr lang="en-US" sz="1000" dirty="0">
              <a:sym typeface="Wingdings"/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How much will any </a:t>
            </a:r>
            <a:r>
              <a:rPr lang="en-US" i="1" dirty="0">
                <a:sym typeface="Wingdings"/>
              </a:rPr>
              <a:t>specific</a:t>
            </a:r>
            <a:r>
              <a:rPr lang="en-US" dirty="0">
                <a:sym typeface="Wingdings"/>
              </a:rPr>
              <a:t> prediction vary from the true value, even if we had perfect coefficients?  prediction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5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E2B-E901-1C44-1A8E-003E5F5A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8FEF8-A747-82A2-1506-7F3DD814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575" y="864108"/>
            <a:ext cx="8481506" cy="5120640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b="1" dirty="0"/>
              <a:t>Variance</a:t>
            </a:r>
            <a:r>
              <a:rPr lang="en-US" sz="2000" dirty="0"/>
              <a:t>: the amount the model would change if we had different training data</a:t>
            </a:r>
            <a:endParaRPr lang="en-US" sz="2000" i="1" dirty="0"/>
          </a:p>
          <a:p>
            <a:pPr marL="0" indent="0">
              <a:buNone/>
            </a:pPr>
            <a:r>
              <a:rPr lang="en-US" sz="2000" b="1" dirty="0"/>
              <a:t>Bias:</a:t>
            </a:r>
            <a:r>
              <a:rPr lang="en-US" sz="2000" dirty="0"/>
              <a:t> the error introduced by approximating a complex phenomenon using a simple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In general, more flexible methods have </a:t>
            </a:r>
            <a:r>
              <a:rPr lang="en-US" sz="2000" b="1" dirty="0"/>
              <a:t>higher variance </a:t>
            </a:r>
            <a:r>
              <a:rPr lang="en-US" sz="2000" dirty="0"/>
              <a:t>and</a:t>
            </a:r>
            <a:r>
              <a:rPr lang="en-US" sz="2000" b="1" dirty="0"/>
              <a:t> lower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52B77-1743-AFF9-C5A5-94C5A4A9E0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653737" y="2352706"/>
            <a:ext cx="3347138" cy="4628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A80FBA-F50E-D300-0D07-33BA2093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197037" y="2352706"/>
            <a:ext cx="3431356" cy="4628952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4FC7D7-184C-EB68-BD75-7B593DE7C89B}"/>
              </a:ext>
            </a:extLst>
          </p:cNvPr>
          <p:cNvSpPr/>
          <p:nvPr/>
        </p:nvSpPr>
        <p:spPr>
          <a:xfrm>
            <a:off x="10628393" y="2981515"/>
            <a:ext cx="1310688" cy="890398"/>
          </a:xfrm>
          <a:prstGeom prst="wedgeRoundRectCallout">
            <a:avLst>
              <a:gd name="adj1" fmla="val -83593"/>
              <a:gd name="adj2" fmla="val 24487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More flexible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6E5C63E-56E6-01A1-A782-1FD39EEB4A23}"/>
              </a:ext>
            </a:extLst>
          </p:cNvPr>
          <p:cNvSpPr/>
          <p:nvPr/>
        </p:nvSpPr>
        <p:spPr>
          <a:xfrm>
            <a:off x="2759369" y="2864929"/>
            <a:ext cx="1310688" cy="890398"/>
          </a:xfrm>
          <a:prstGeom prst="wedgeRoundRectCallout">
            <a:avLst>
              <a:gd name="adj1" fmla="val 88639"/>
              <a:gd name="adj2" fmla="val 2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Less flexible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BB213C3A-0AED-4ECF-7226-B99C000A5278}"/>
              </a:ext>
            </a:extLst>
          </p:cNvPr>
          <p:cNvSpPr/>
          <p:nvPr/>
        </p:nvSpPr>
        <p:spPr>
          <a:xfrm>
            <a:off x="10628393" y="4050529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variance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F54DD5-4E4D-4F86-FA88-A48F74ADDB79}"/>
              </a:ext>
            </a:extLst>
          </p:cNvPr>
          <p:cNvSpPr/>
          <p:nvPr/>
        </p:nvSpPr>
        <p:spPr>
          <a:xfrm>
            <a:off x="2682612" y="4046795"/>
            <a:ext cx="1310688" cy="890398"/>
          </a:xfrm>
          <a:prstGeom prst="wedgeRoundRectCallout">
            <a:avLst>
              <a:gd name="adj1" fmla="val 86459"/>
              <a:gd name="adj2" fmla="val 523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variance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123B46E3-4C93-94DE-850B-8ED5BD322668}"/>
              </a:ext>
            </a:extLst>
          </p:cNvPr>
          <p:cNvSpPr/>
          <p:nvPr/>
        </p:nvSpPr>
        <p:spPr>
          <a:xfrm>
            <a:off x="10628393" y="5154045"/>
            <a:ext cx="1310688" cy="890398"/>
          </a:xfrm>
          <a:prstGeom prst="wedgeRoundRectCallout">
            <a:avLst>
              <a:gd name="adj1" fmla="val -73782"/>
              <a:gd name="adj2" fmla="val -2365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Low bias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FEF0A3CF-71B5-34FB-F019-5E4675F6CE41}"/>
              </a:ext>
            </a:extLst>
          </p:cNvPr>
          <p:cNvSpPr/>
          <p:nvPr/>
        </p:nvSpPr>
        <p:spPr>
          <a:xfrm>
            <a:off x="2759369" y="5153784"/>
            <a:ext cx="1310688" cy="890398"/>
          </a:xfrm>
          <a:prstGeom prst="wedgeRoundRectCallout">
            <a:avLst>
              <a:gd name="adj1" fmla="val 85369"/>
              <a:gd name="adj2" fmla="val -1402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High bias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104960-8EE4-1966-7904-F253D6DDA03A}"/>
              </a:ext>
            </a:extLst>
          </p:cNvPr>
          <p:cNvSpPr/>
          <p:nvPr/>
        </p:nvSpPr>
        <p:spPr>
          <a:xfrm>
            <a:off x="2285999" y="153429"/>
            <a:ext cx="9653081" cy="79179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/>
              <a:t>Practice: </a:t>
            </a:r>
            <a:r>
              <a:rPr lang="en-US" dirty="0"/>
              <a:t>Work with a small group. Sketch your own example of a more and less flexible regression.  </a:t>
            </a:r>
            <a:r>
              <a:rPr lang="en-US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122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3" b="7790"/>
          <a:stretch/>
        </p:blipFill>
        <p:spPr>
          <a:xfrm>
            <a:off x="3048000" y="305942"/>
            <a:ext cx="9144000" cy="6236971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99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  <a:tileRect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example: advertising</a:t>
            </a:r>
          </a:p>
        </p:txBody>
      </p:sp>
    </p:spTree>
    <p:extLst>
      <p:ext uri="{BB962C8B-B14F-4D97-AF65-F5344CB8AC3E}">
        <p14:creationId xmlns:p14="http://schemas.microsoft.com/office/powerpoint/2010/main" val="429291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year’s advertising budget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438127" y="699815"/>
            <a:ext cx="2705101" cy="5458370"/>
            <a:chOff x="3113900" y="1171030"/>
            <a:chExt cx="2705101" cy="54583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4800" y="5486400"/>
              <a:ext cx="1206333" cy="1143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 rot="16200000">
              <a:off x="2275210" y="3263837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624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16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r="35412"/>
            <a:stretch/>
          </p:blipFill>
          <p:spPr>
            <a:xfrm>
              <a:off x="3113900" y="1171030"/>
              <a:ext cx="2705101" cy="4515939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371827" y="699815"/>
            <a:ext cx="2867799" cy="5458370"/>
            <a:chOff x="6047600" y="1171030"/>
            <a:chExt cx="2867799" cy="54583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691" t="7044" r="5330" b="7434"/>
            <a:stretch/>
          </p:blipFill>
          <p:spPr>
            <a:xfrm>
              <a:off x="6775018" y="5486400"/>
              <a:ext cx="1683182" cy="1143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5208910" y="3263837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580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20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02"/>
            <a:stretch/>
          </p:blipFill>
          <p:spPr>
            <a:xfrm>
              <a:off x="6047600" y="1171030"/>
              <a:ext cx="2867799" cy="451593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495676" y="699815"/>
            <a:ext cx="2713850" cy="5458370"/>
            <a:chOff x="171450" y="1171030"/>
            <a:chExt cx="2713850" cy="54583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" y="5486400"/>
              <a:ext cx="1118760" cy="1143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-658483" y="3263836"/>
              <a:ext cx="1954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Sales (in 1000s of units sold)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6800" y="5181600"/>
              <a:ext cx="14061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Budget (in $1,000s)</a:t>
              </a:r>
            </a:p>
          </p:txBody>
        </p:sp>
        <p:pic>
          <p:nvPicPr>
            <p:cNvPr id="23" name="Content Placeholder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963"/>
            <a:stretch/>
          </p:blipFill>
          <p:spPr>
            <a:xfrm>
              <a:off x="171450" y="1171030"/>
              <a:ext cx="2713850" cy="451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64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35301" y="2019300"/>
            <a:ext cx="3726273" cy="2819400"/>
            <a:chOff x="2514600" y="990600"/>
            <a:chExt cx="4330533" cy="3276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600" y="1371600"/>
              <a:ext cx="3458013" cy="2590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990600"/>
              <a:ext cx="1118760" cy="1143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8800" y="2057400"/>
              <a:ext cx="1206333" cy="1143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691" t="7044" r="5330" b="7434"/>
            <a:stretch/>
          </p:blipFill>
          <p:spPr>
            <a:xfrm>
              <a:off x="5334000" y="3276600"/>
              <a:ext cx="1458758" cy="9906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594" y="2221692"/>
            <a:ext cx="3617406" cy="2414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2298700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42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might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</a:t>
            </a:r>
            <a:r>
              <a:rPr lang="en-US" b="1" dirty="0"/>
              <a:t>relationship</a:t>
            </a:r>
            <a:r>
              <a:rPr lang="en-US" dirty="0"/>
              <a:t> between budget and sales?</a:t>
            </a:r>
          </a:p>
        </p:txBody>
      </p:sp>
    </p:spTree>
    <p:extLst>
      <p:ext uri="{BB962C8B-B14F-4D97-AF65-F5344CB8AC3E}">
        <p14:creationId xmlns:p14="http://schemas.microsoft.com/office/powerpoint/2010/main" val="187715366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760</TotalTime>
  <Words>2088</Words>
  <Application>Microsoft Macintosh PowerPoint</Application>
  <PresentationFormat>Widescreen</PresentationFormat>
  <Paragraphs>346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Calibri</vt:lpstr>
      <vt:lpstr>Cambria Math</vt:lpstr>
      <vt:lpstr>Corbel</vt:lpstr>
      <vt:lpstr>Courier</vt:lpstr>
      <vt:lpstr>Courier New</vt:lpstr>
      <vt:lpstr>Wingdings 2</vt:lpstr>
      <vt:lpstr>Frame</vt:lpstr>
      <vt:lpstr>Introduction to Machine Learning – Linear Regression</vt:lpstr>
      <vt:lpstr>Reminder!</vt:lpstr>
      <vt:lpstr>Plan for Today</vt:lpstr>
      <vt:lpstr>Warm Up</vt:lpstr>
      <vt:lpstr>Warm Up</vt:lpstr>
      <vt:lpstr>Running example: advertising</vt:lpstr>
      <vt:lpstr>Last year’s advertising budget</vt:lpstr>
      <vt:lpstr>Your task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Questions you might ask</vt:lpstr>
      <vt:lpstr>Simple linear regression</vt:lpstr>
      <vt:lpstr>Simple linear regression</vt:lpstr>
      <vt:lpstr>Simple linear regression</vt:lpstr>
      <vt:lpstr>Def. residuals and RSS</vt:lpstr>
      <vt:lpstr>Minimizing RSS: least squares</vt:lpstr>
      <vt:lpstr>Advertising example</vt:lpstr>
      <vt:lpstr>How good is this estimate?</vt:lpstr>
      <vt:lpstr>Standard error</vt:lpstr>
      <vt:lpstr>Standard error of β ̂_1, β ̂_0</vt:lpstr>
      <vt:lpstr>Just one problem…</vt:lpstr>
      <vt:lpstr>Residual standard error</vt:lpstr>
      <vt:lpstr>Using SE for hypothesis testing</vt:lpstr>
      <vt:lpstr>Advertising example</vt:lpstr>
      <vt:lpstr>How good is this model?</vt:lpstr>
      <vt:lpstr>How good is this model?</vt:lpstr>
      <vt:lpstr>TV and sales</vt:lpstr>
      <vt:lpstr>Discussion</vt:lpstr>
      <vt:lpstr>Option 1: SLR for each predictor</vt:lpstr>
      <vt:lpstr>Option 2: extend the linear model</vt:lpstr>
      <vt:lpstr>Advertising example</vt:lpstr>
      <vt:lpstr>What happened to newspaper ads?</vt:lpstr>
      <vt:lpstr>Questions we ask in MLR</vt:lpstr>
      <vt:lpstr>Q1: is at least one predictor useful?</vt:lpstr>
      <vt:lpstr>Q2: do we need them all?</vt:lpstr>
      <vt:lpstr>Q3: How well does the model fit the data?</vt:lpstr>
      <vt:lpstr>Q4: How confident are we?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27</cp:revision>
  <dcterms:created xsi:type="dcterms:W3CDTF">2023-08-03T18:49:17Z</dcterms:created>
  <dcterms:modified xsi:type="dcterms:W3CDTF">2024-01-23T14:58:49Z</dcterms:modified>
</cp:coreProperties>
</file>